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4" r:id="rId4"/>
    <p:sldId id="275" r:id="rId5"/>
    <p:sldId id="277" r:id="rId6"/>
    <p:sldId id="278" r:id="rId7"/>
    <p:sldId id="281" r:id="rId8"/>
    <p:sldId id="279" r:id="rId9"/>
    <p:sldId id="283" r:id="rId10"/>
    <p:sldId id="285" r:id="rId11"/>
    <p:sldId id="28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35CD2C-A70A-4178-B695-E8EDE7308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154419-282D-4063-8D7E-20F0153AE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D3DE93-951E-4E81-9260-B04C2A44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07D45D-E5A2-4D56-A019-840ECEC3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13D0D5-58EC-4B5F-9DC8-DF3C32F8E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96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854B3-89CE-4BCB-B88F-EC26FC56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60D1E4-7B3B-41E8-831B-BE99B9E9C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0E9A5E-1F31-4848-AE83-4898468B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EB79CA-B9FF-439A-809E-73BA2095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BD4169-CEB3-4E94-8E98-5614064A2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805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AC6873C-7A20-4700-808D-B7E7041EF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BA7352-9B13-4090-8144-450A2FFC1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462959-7E0B-4C74-A5BE-BF877B5C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105D46-C7CE-4FBF-9E60-66174258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0CE10A-10FF-44C2-93F7-B821D5FDC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8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6EBC3A-866F-4186-ADEF-4B57DD74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C5B470-ADB9-42EE-8446-4EB828976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69123B-B004-47DA-B3F6-3A34F2DC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B0C4B1-D8F4-484A-8FE4-D4DE7F80D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185F6E-E6D0-4E26-A02C-D5F7A858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52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F648B-FA2C-4B6D-A2AB-77B9D0C6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CEF4A5-FA57-441A-A82B-B8F53BE76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88FFEC-2F71-4197-B416-337F9A81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1A0ABF-3B27-4AA3-86F3-3D9EB0EA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0D8A64-AB30-46FE-ADD2-2273C392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70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3BB2C-69FD-443E-881E-4378724A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55E607-E3EC-49BD-BAC8-8EDB7F367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69D5F6-C3BD-4662-B485-F3CD9141C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F0F03D-98DC-4270-9B7B-0F540C25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5C251B-4AF4-4320-860C-04F437BF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41A701-2A5B-4712-8E45-45287AA4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4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6181C5-9E23-425A-A3C5-4351A7B7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54D349-49A2-4A9A-A53D-2E2312C7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3E1281-CC79-4071-9714-085287EA9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37CB35-AB87-4CBE-92CD-004943444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C731D1C-DDD4-4CB1-A666-1BBD3EBCD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68D7F28-A92D-4D8D-BA95-5E65C675F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839BC67-2491-44F3-AC48-D9679B14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C44AA9A-E842-4FAF-9AE3-8DD45AE4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00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09A7E4-4531-4410-9DA2-B4B7CA60C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EB9BD7-DA64-4E16-81CC-81724480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38091B-0F40-4BDC-8ACD-A165C7F2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F986002-4856-4B37-AE3D-62108462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393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E22433C-256D-4B17-8787-A6BC8909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08AEA2-BAD6-4C66-B0DF-78BEF816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5A8F10-EFA6-4491-974B-63C5906F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6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ACF99E-1C65-4C7B-A987-379467CA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29BAD6-E35C-45B2-9C0F-6BD86D017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6200B2-78A8-45C0-BA20-26CA110A9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CDD8EF-4C86-4F8F-A9B4-5CB4B0DC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56DAA2-BB1D-4BEA-89AB-8C923A89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74AB03-493A-49E3-9A0B-54FC2FC8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77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DA9FC-FA8C-4F2B-9769-5D816985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BCDB973-A103-48DD-9452-885976418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37E785-99DE-487A-AA3A-DBA0C7F65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FCDF01-C412-4D7F-979E-3CEFE4CB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D177A5-5305-4EDE-B2CD-7C92CA20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4D2405-1EE5-49E8-8A71-74283C0E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14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5291625-3AA1-4049-9192-006BBA3B6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33C543-AB2D-45CD-BA24-994BC025F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B43A8F-5AF0-48AC-A0B0-FD71241CA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07278-89F7-4BE9-B733-FC246F998D86}" type="datetimeFigureOut">
              <a:rPr lang="fr-FR" smtClean="0"/>
              <a:t>03/04/2020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67AD0D-70BB-4C7F-8660-427876BED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84AC35-6B06-424E-A088-E2746FAD7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9BABE-2295-4D49-AD4C-FE4789C89E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68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 60">
            <a:extLst>
              <a:ext uri="{FF2B5EF4-FFF2-40B4-BE49-F238E27FC236}">
                <a16:creationId xmlns:a16="http://schemas.microsoft.com/office/drawing/2014/main" id="{7884D5B0-3BD8-42CA-B457-03E0B6B72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18" y="0"/>
            <a:ext cx="4560570" cy="6858000"/>
          </a:xfrm>
          <a:prstGeom prst="rect">
            <a:avLst/>
          </a:prstGeom>
        </p:spPr>
      </p:pic>
      <p:sp>
        <p:nvSpPr>
          <p:cNvPr id="64" name="Titre 63">
            <a:extLst>
              <a:ext uri="{FF2B5EF4-FFF2-40B4-BE49-F238E27FC236}">
                <a16:creationId xmlns:a16="http://schemas.microsoft.com/office/drawing/2014/main" id="{F9E3C6F6-1F7E-4B0B-8FE0-A0B07CB8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24708"/>
          </a:xfrm>
        </p:spPr>
        <p:txBody>
          <a:bodyPr anchor="t">
            <a:normAutofit fontScale="90000"/>
          </a:bodyPr>
          <a:lstStyle/>
          <a:p>
            <a:r>
              <a:rPr lang="fr-FR" dirty="0"/>
              <a:t>N° 1 </a:t>
            </a:r>
            <a:r>
              <a:rPr lang="fr-FR" i="1" dirty="0">
                <a:solidFill>
                  <a:schemeClr val="accent1"/>
                </a:solidFill>
              </a:rPr>
              <a:t>Alix</a:t>
            </a:r>
            <a:br>
              <a:rPr lang="fr-FR" dirty="0"/>
            </a:br>
            <a:r>
              <a:rPr lang="fr-FR" dirty="0"/>
              <a:t>Arnold BÖCKLIN, </a:t>
            </a:r>
            <a:br>
              <a:rPr lang="fr-FR" dirty="0"/>
            </a:br>
            <a:r>
              <a:rPr lang="fr-FR" i="1" dirty="0" err="1"/>
              <a:t>Sirens</a:t>
            </a:r>
            <a:endParaRPr lang="fr-FR" i="1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2BE068BF-BFC7-4538-B340-6A6863C4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 lnSpcReduction="10000"/>
          </a:bodyPr>
          <a:lstStyle/>
          <a:p>
            <a:r>
              <a:rPr lang="fr-FR" u="sng" dirty="0"/>
              <a:t>Questions à Alix :</a:t>
            </a:r>
          </a:p>
          <a:p>
            <a:r>
              <a:rPr lang="fr-FR" dirty="0"/>
              <a:t>Que voient les occupants du bateau depuis leur point de vue ? </a:t>
            </a:r>
            <a:r>
              <a:rPr lang="fr-FR" dirty="0">
                <a:solidFill>
                  <a:srgbClr val="FF0000"/>
                </a:solidFill>
              </a:rPr>
              <a:t>LE HAUT DU CORPS </a:t>
            </a:r>
            <a:r>
              <a:rPr lang="fr-FR" dirty="0"/>
              <a:t>leurs pattes d'oiseaux  étant hors de vue des marins…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Quel indice du tableau au 1</a:t>
            </a:r>
            <a:r>
              <a:rPr lang="fr-FR" baseline="30000" dirty="0"/>
              <a:t>er</a:t>
            </a:r>
            <a:r>
              <a:rPr lang="fr-FR" dirty="0"/>
              <a:t> plan prouve que les sirènes vont forcément dévorer les occupants du bateau ?  </a:t>
            </a:r>
            <a:r>
              <a:rPr lang="fr-FR" dirty="0">
                <a:solidFill>
                  <a:schemeClr val="accent6"/>
                </a:solidFill>
              </a:rPr>
              <a:t>les os sur le sol </a:t>
            </a:r>
            <a:r>
              <a:rPr lang="fr-FR" dirty="0">
                <a:solidFill>
                  <a:srgbClr val="FF0000"/>
                </a:solidFill>
              </a:rPr>
              <a:t>et LES GRIFFES ACEREES</a:t>
            </a:r>
          </a:p>
          <a:p>
            <a:r>
              <a:rPr lang="fr-FR" dirty="0"/>
              <a:t>Comment l’artiste attire le regard au centre ? </a:t>
            </a:r>
            <a:r>
              <a:rPr lang="fr-FR" dirty="0">
                <a:solidFill>
                  <a:schemeClr val="accent6"/>
                </a:solidFill>
              </a:rPr>
              <a:t>je trouve qu'il attire l'attention grâce a la différence entre les pierres sombres et les sirènes assez pâles.</a:t>
            </a:r>
          </a:p>
          <a:p>
            <a:r>
              <a:rPr lang="fr-FR" dirty="0"/>
              <a:t>Cherche les lignes directrices : </a:t>
            </a:r>
            <a:r>
              <a:rPr lang="fr-FR" sz="1100" dirty="0">
                <a:solidFill>
                  <a:srgbClr val="FF0000"/>
                </a:solidFill>
              </a:rPr>
              <a:t>corrigé sous l’image… faites glisser… Waou la technique ! merci </a:t>
            </a:r>
            <a:r>
              <a:rPr lang="fr-FR" sz="1100" dirty="0" err="1">
                <a:solidFill>
                  <a:srgbClr val="FF0000"/>
                </a:solidFill>
              </a:rPr>
              <a:t>merci</a:t>
            </a:r>
            <a:r>
              <a:rPr lang="fr-FR" sz="1100" dirty="0">
                <a:solidFill>
                  <a:srgbClr val="FF0000"/>
                </a:solidFill>
              </a:rPr>
              <a:t> !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2" name="Alix">
            <a:hlinkClick r:id="" action="ppaction://media"/>
            <a:extLst>
              <a:ext uri="{FF2B5EF4-FFF2-40B4-BE49-F238E27FC236}">
                <a16:creationId xmlns:a16="http://schemas.microsoft.com/office/drawing/2014/main" id="{CEADD8FD-DBF6-44DA-8483-AB092C574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425" y="1781908"/>
            <a:ext cx="609600" cy="60960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18AAF76-40BA-4A55-A257-F966C129A0CA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1727200" cy="2057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61EA267B-8C3D-4F47-8C6B-A95001985854}"/>
              </a:ext>
            </a:extLst>
          </p:cNvPr>
          <p:cNvCxnSpPr>
            <a:cxnSpLocks/>
          </p:cNvCxnSpPr>
          <p:nvPr/>
        </p:nvCxnSpPr>
        <p:spPr>
          <a:xfrm>
            <a:off x="6241143" y="3062514"/>
            <a:ext cx="1342571" cy="163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15EA9D0-4923-4A5E-9707-EC4F4130A696}"/>
              </a:ext>
            </a:extLst>
          </p:cNvPr>
          <p:cNvCxnSpPr>
            <a:cxnSpLocks/>
          </p:cNvCxnSpPr>
          <p:nvPr/>
        </p:nvCxnSpPr>
        <p:spPr>
          <a:xfrm flipH="1" flipV="1">
            <a:off x="8755932" y="2655830"/>
            <a:ext cx="921657" cy="8133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BC37843-2598-4030-B174-979FA14FBEDB}"/>
              </a:ext>
            </a:extLst>
          </p:cNvPr>
          <p:cNvCxnSpPr>
            <a:cxnSpLocks/>
          </p:cNvCxnSpPr>
          <p:nvPr/>
        </p:nvCxnSpPr>
        <p:spPr>
          <a:xfrm flipH="1">
            <a:off x="8519887" y="188686"/>
            <a:ext cx="1393749" cy="16657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BD07229-DA39-495C-A4E8-F36490FACD04}"/>
              </a:ext>
            </a:extLst>
          </p:cNvPr>
          <p:cNvCxnSpPr>
            <a:cxnSpLocks/>
          </p:cNvCxnSpPr>
          <p:nvPr/>
        </p:nvCxnSpPr>
        <p:spPr>
          <a:xfrm flipH="1" flipV="1">
            <a:off x="7823200" y="3592287"/>
            <a:ext cx="722275" cy="19449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87443D9-A6A7-4019-8B42-01D74E1C8696}"/>
              </a:ext>
            </a:extLst>
          </p:cNvPr>
          <p:cNvCxnSpPr>
            <a:cxnSpLocks/>
          </p:cNvCxnSpPr>
          <p:nvPr/>
        </p:nvCxnSpPr>
        <p:spPr>
          <a:xfrm flipV="1">
            <a:off x="6096000" y="3377344"/>
            <a:ext cx="1349829" cy="9339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A524C1B-E7EB-4157-9791-B15418E60607}"/>
              </a:ext>
            </a:extLst>
          </p:cNvPr>
          <p:cNvCxnSpPr>
            <a:cxnSpLocks/>
          </p:cNvCxnSpPr>
          <p:nvPr/>
        </p:nvCxnSpPr>
        <p:spPr>
          <a:xfrm flipH="1" flipV="1">
            <a:off x="7583714" y="3704773"/>
            <a:ext cx="47786" cy="20498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B07F9F8-9516-4355-8760-FEF23DD91B68}"/>
              </a:ext>
            </a:extLst>
          </p:cNvPr>
          <p:cNvCxnSpPr/>
          <p:nvPr/>
        </p:nvCxnSpPr>
        <p:spPr>
          <a:xfrm>
            <a:off x="5718629" y="3377344"/>
            <a:ext cx="4195007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DB7BA481-82BD-4078-AA6A-7BD29507B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18" y="40197"/>
            <a:ext cx="456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8C8415F-3408-441E-85F6-DCDCC9C9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Bilan de vos présentations</a:t>
            </a:r>
            <a:br>
              <a:rPr lang="fr-FR" dirty="0"/>
            </a:br>
            <a:r>
              <a:rPr lang="fr-FR" i="1" dirty="0"/>
              <a:t>Merci pour votre travail ! Ça fait plaisir !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A357F3B-0A61-42A1-AA1B-FA2527036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Points forts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6BA2094-9EB1-499F-AB0D-F870811575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Votre grande réactivité et débrouillardise à me renvoyer le travail audio ! </a:t>
            </a:r>
            <a:r>
              <a:rPr lang="fr-FR" dirty="0">
                <a:sym typeface="Wingdings" panose="05000000000000000000" pitchFamily="2" charset="2"/>
              </a:rPr>
              <a:t></a:t>
            </a:r>
          </a:p>
          <a:p>
            <a:r>
              <a:rPr lang="fr-FR" dirty="0">
                <a:sym typeface="Wingdings" panose="05000000000000000000" pitchFamily="2" charset="2"/>
              </a:rPr>
              <a:t>Votre variété d’analyse qui m’a donné l’idée de mutualiser le travail des Klee et Valadon. </a:t>
            </a:r>
            <a:endParaRPr lang="fr-FR" dirty="0"/>
          </a:p>
          <a:p>
            <a:r>
              <a:rPr lang="fr-FR" dirty="0"/>
              <a:t>Des hypothèses très intéressantes formulées en conclusion.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771127E-318D-4CB1-9F2D-0AD005B8F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Points faibles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C17093D-A5E9-4C84-A6E0-508D46807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1" y="2505074"/>
            <a:ext cx="5780313" cy="4352925"/>
          </a:xfrm>
        </p:spPr>
        <p:txBody>
          <a:bodyPr>
            <a:normAutofit lnSpcReduction="10000"/>
          </a:bodyPr>
          <a:lstStyle/>
          <a:p>
            <a:r>
              <a:rPr lang="fr-FR" dirty="0"/>
              <a:t>Durée très inférieure à 3 minutes </a:t>
            </a:r>
            <a:r>
              <a:rPr lang="fr-FR" sz="2400" dirty="0"/>
              <a:t>alors que j’avais déjà réduit la demande par rapport aux attente du cycle 4 qui sont de 5 à 10 minutes !</a:t>
            </a:r>
          </a:p>
          <a:p>
            <a:r>
              <a:rPr lang="fr-FR" dirty="0"/>
              <a:t>Mélange entre description et interprétation ! </a:t>
            </a:r>
            <a:r>
              <a:rPr lang="fr-FR" sz="2400" i="1" dirty="0">
                <a:solidFill>
                  <a:schemeClr val="accent6"/>
                </a:solidFill>
              </a:rPr>
              <a:t>Ex : « c’est une sirène » est déjà une interprétation !</a:t>
            </a:r>
          </a:p>
          <a:p>
            <a:r>
              <a:rPr lang="fr-FR" dirty="0"/>
              <a:t>Détails des visages et de leur expression souvent oubliés…</a:t>
            </a:r>
          </a:p>
        </p:txBody>
      </p:sp>
    </p:spTree>
    <p:extLst>
      <p:ext uri="{BB962C8B-B14F-4D97-AF65-F5344CB8AC3E}">
        <p14:creationId xmlns:p14="http://schemas.microsoft.com/office/powerpoint/2010/main" val="1859749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A2DA60C-4B7C-4D26-9534-F2AE4B5E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i="1" dirty="0"/>
              <a:t>L’ Addition !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0A565EA-3EBC-48B5-9869-223ACE5F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1) Cite au moins les deux </a:t>
            </a:r>
            <a:r>
              <a:rPr lang="fr-FR" dirty="0">
                <a:solidFill>
                  <a:srgbClr val="FF0000"/>
                </a:solidFill>
              </a:rPr>
              <a:t>formes</a:t>
            </a:r>
            <a:r>
              <a:rPr lang="fr-FR" dirty="0"/>
              <a:t> principales que les peintres donnent aux sirènes.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2) Cite le nom d’au moins trois </a:t>
            </a:r>
            <a:r>
              <a:rPr lang="fr-FR" dirty="0">
                <a:solidFill>
                  <a:srgbClr val="FF0000"/>
                </a:solidFill>
              </a:rPr>
              <a:t>artistes</a:t>
            </a:r>
            <a:r>
              <a:rPr lang="fr-FR" dirty="0"/>
              <a:t> qui ont produit </a:t>
            </a:r>
            <a:r>
              <a:rPr lang="fr-FR" dirty="0">
                <a:solidFill>
                  <a:srgbClr val="FF0000"/>
                </a:solidFill>
              </a:rPr>
              <a:t>plusieurs</a:t>
            </a:r>
            <a:r>
              <a:rPr lang="fr-FR" dirty="0"/>
              <a:t> toiles sur les sirènes.</a:t>
            </a:r>
          </a:p>
          <a:p>
            <a:pPr marL="0" indent="0">
              <a:buNone/>
            </a:pPr>
            <a:endParaRPr lang="fr-FR" dirty="0"/>
          </a:p>
          <a:p>
            <a:pPr lvl="0"/>
            <a:r>
              <a:rPr lang="fr-FR" dirty="0"/>
              <a:t>3) Cite au moins deux </a:t>
            </a:r>
            <a:r>
              <a:rPr lang="fr-FR" dirty="0">
                <a:solidFill>
                  <a:srgbClr val="FF0000"/>
                </a:solidFill>
              </a:rPr>
              <a:t>sources</a:t>
            </a:r>
            <a:r>
              <a:rPr lang="fr-FR" dirty="0"/>
              <a:t> d’inspiration de ces œuvres. (opéra, contes, poème, légendes…)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446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42A33-1CE1-4669-BA8F-3A99B7C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57200"/>
            <a:ext cx="4293054" cy="1600200"/>
          </a:xfrm>
        </p:spPr>
        <p:txBody>
          <a:bodyPr anchor="t">
            <a:normAutofit/>
          </a:bodyPr>
          <a:lstStyle/>
          <a:p>
            <a:r>
              <a:rPr lang="fr-FR" dirty="0"/>
              <a:t>N° 6 </a:t>
            </a:r>
            <a:r>
              <a:rPr lang="fr-FR" i="1" dirty="0">
                <a:solidFill>
                  <a:schemeClr val="accent1"/>
                </a:solidFill>
              </a:rPr>
              <a:t>Baptiste</a:t>
            </a:r>
            <a:br>
              <a:rPr lang="fr-FR" dirty="0"/>
            </a:br>
            <a:r>
              <a:rPr lang="fr-FR" dirty="0"/>
              <a:t>Edward John POYNTER,</a:t>
            </a:r>
            <a:br>
              <a:rPr lang="fr-FR" dirty="0"/>
            </a:br>
            <a:r>
              <a:rPr lang="fr-FR" i="1" dirty="0"/>
              <a:t>The </a:t>
            </a:r>
            <a:r>
              <a:rPr lang="fr-FR" i="1" dirty="0" err="1"/>
              <a:t>Siren</a:t>
            </a:r>
            <a:br>
              <a:rPr lang="fr-FR" dirty="0"/>
            </a:br>
            <a:endParaRPr lang="fr-FR" sz="13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44A3B7-2A33-4189-A5BB-452527D00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u="sng" dirty="0"/>
              <a:t>Questions à Baptiste :</a:t>
            </a:r>
          </a:p>
          <a:p>
            <a:r>
              <a:rPr lang="fr-FR" dirty="0"/>
              <a:t>Que vois-tu au tout premier plan dans l’eau ?</a:t>
            </a:r>
          </a:p>
          <a:p>
            <a:r>
              <a:rPr lang="fr-FR" dirty="0"/>
              <a:t>Qu’est-ce que cela symbolise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9F3DE3-2F8A-4473-BB5D-C6A77D3E6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0662"/>
            <a:ext cx="4638675" cy="6096000"/>
          </a:xfrm>
          <a:prstGeom prst="rect">
            <a:avLst/>
          </a:prstGeom>
        </p:spPr>
      </p:pic>
      <p:pic>
        <p:nvPicPr>
          <p:cNvPr id="3" name="SQ4 séance 5 - Baptiste Pinard">
            <a:hlinkClick r:id="" action="ppaction://media"/>
            <a:extLst>
              <a:ext uri="{FF2B5EF4-FFF2-40B4-BE49-F238E27FC236}">
                <a16:creationId xmlns:a16="http://schemas.microsoft.com/office/drawing/2014/main" id="{36C49947-9186-4C52-A519-66A87DF72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425" y="1868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42A33-1CE1-4669-BA8F-3A99B7C9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it-IT" dirty="0"/>
              <a:t>N° 9 </a:t>
            </a:r>
            <a:r>
              <a:rPr lang="it-IT" i="1" dirty="0">
                <a:solidFill>
                  <a:schemeClr val="accent1"/>
                </a:solidFill>
              </a:rPr>
              <a:t>Louanne</a:t>
            </a:r>
            <a:br>
              <a:rPr lang="it-IT" dirty="0"/>
            </a:br>
            <a:r>
              <a:rPr lang="it-IT" dirty="0"/>
              <a:t>Gustave Adolf MOSSA</a:t>
            </a:r>
            <a:br>
              <a:rPr lang="it-IT" dirty="0"/>
            </a:br>
            <a:r>
              <a:rPr lang="it-IT" i="1" dirty="0"/>
              <a:t>La sirène repue </a:t>
            </a:r>
            <a:r>
              <a:rPr lang="it-IT" dirty="0"/>
              <a:t>(1905)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44A3B7-2A33-4189-A5BB-452527D00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u="sng" dirty="0"/>
          </a:p>
          <a:p>
            <a:endParaRPr lang="fr-FR" u="sng" dirty="0"/>
          </a:p>
          <a:p>
            <a:endParaRPr lang="fr-FR" u="sng" dirty="0"/>
          </a:p>
          <a:p>
            <a:endParaRPr lang="fr-FR" u="sng" dirty="0"/>
          </a:p>
          <a:p>
            <a:r>
              <a:rPr lang="fr-FR" u="sng" dirty="0"/>
              <a:t>Questions à Louanne :</a:t>
            </a:r>
          </a:p>
          <a:p>
            <a:r>
              <a:rPr lang="fr-FR" dirty="0"/>
              <a:t>Quelles proportions sont occupées par le 1er et le 2e plan ? </a:t>
            </a:r>
          </a:p>
          <a:p>
            <a:r>
              <a:rPr lang="fr-FR" dirty="0"/>
              <a:t>Qu'exprime le visage ?</a:t>
            </a:r>
          </a:p>
          <a:p>
            <a:r>
              <a:rPr lang="fr-FR" dirty="0"/>
              <a:t>Des cochons ?</a:t>
            </a:r>
          </a:p>
          <a:p>
            <a:endParaRPr lang="fr-FR" u="sng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91A138-977A-4E18-8882-488DD9F7B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200"/>
            <a:ext cx="4432300" cy="6705600"/>
          </a:xfrm>
          <a:prstGeom prst="rect">
            <a:avLst/>
          </a:prstGeom>
        </p:spPr>
      </p:pic>
      <p:pic>
        <p:nvPicPr>
          <p:cNvPr id="3" name="Voix-001">
            <a:hlinkClick r:id="" action="ppaction://media"/>
            <a:extLst>
              <a:ext uri="{FF2B5EF4-FFF2-40B4-BE49-F238E27FC236}">
                <a16:creationId xmlns:a16="http://schemas.microsoft.com/office/drawing/2014/main" id="{B0CC0F61-B7DB-4364-9CAF-D4F02FAEF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0300" y="264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42A33-1CE1-4669-BA8F-3A99B7C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2" y="457200"/>
            <a:ext cx="4449454" cy="1600200"/>
          </a:xfrm>
        </p:spPr>
        <p:txBody>
          <a:bodyPr anchor="t">
            <a:normAutofit fontScale="90000"/>
          </a:bodyPr>
          <a:lstStyle/>
          <a:p>
            <a:r>
              <a:rPr lang="fr-FR" dirty="0"/>
              <a:t>N° 19 </a:t>
            </a:r>
            <a:r>
              <a:rPr lang="fr-FR" i="1" dirty="0">
                <a:solidFill>
                  <a:schemeClr val="accent6"/>
                </a:solidFill>
              </a:rPr>
              <a:t>Constantin </a:t>
            </a:r>
            <a:r>
              <a:rPr lang="fr-FR" i="1" dirty="0">
                <a:solidFill>
                  <a:schemeClr val="accent1"/>
                </a:solidFill>
              </a:rPr>
              <a:t>&amp;</a:t>
            </a:r>
            <a:r>
              <a:rPr lang="fr-FR" i="1" dirty="0">
                <a:solidFill>
                  <a:schemeClr val="accent6"/>
                </a:solidFill>
              </a:rPr>
              <a:t> </a:t>
            </a:r>
            <a:r>
              <a:rPr lang="fr-FR" i="1" dirty="0">
                <a:solidFill>
                  <a:schemeClr val="accent1"/>
                </a:solidFill>
              </a:rPr>
              <a:t>Sacha</a:t>
            </a:r>
            <a:br>
              <a:rPr lang="fr-FR" dirty="0"/>
            </a:br>
            <a:r>
              <a:rPr lang="fr-FR" dirty="0"/>
              <a:t>Johann Ulrich KRAUSS</a:t>
            </a:r>
            <a:br>
              <a:rPr lang="fr-FR" dirty="0"/>
            </a:br>
            <a:r>
              <a:rPr lang="fr-FR" i="1" dirty="0" err="1"/>
              <a:t>Proserpinas</a:t>
            </a:r>
            <a:r>
              <a:rPr lang="fr-FR" i="1" dirty="0"/>
              <a:t> Compagnons transformés en sirènes </a:t>
            </a:r>
            <a:r>
              <a:rPr lang="fr-FR" dirty="0"/>
              <a:t>1690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44A3B7-2A33-4189-A5BB-452527D00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655" y="2057400"/>
            <a:ext cx="4449453" cy="3811588"/>
          </a:xfrm>
        </p:spPr>
        <p:txBody>
          <a:bodyPr/>
          <a:lstStyle/>
          <a:p>
            <a:r>
              <a:rPr lang="fr-FR" u="sng" dirty="0"/>
              <a:t>Questions à Constantin :</a:t>
            </a:r>
          </a:p>
          <a:p>
            <a:r>
              <a:rPr lang="fr-FR" dirty="0"/>
              <a:t>Lignes directrices ? </a:t>
            </a:r>
          </a:p>
          <a:p>
            <a:r>
              <a:rPr lang="fr-FR" dirty="0"/>
              <a:t>Sens de la voile gonflée ?</a:t>
            </a:r>
          </a:p>
          <a:p>
            <a:r>
              <a:rPr lang="fr-FR" dirty="0"/>
              <a:t>Où vois-tu des jambes ?</a:t>
            </a:r>
          </a:p>
          <a:p>
            <a:r>
              <a:rPr lang="fr-FR" dirty="0"/>
              <a:t>Justification de ce « elles » ?</a:t>
            </a:r>
          </a:p>
          <a:p>
            <a:r>
              <a:rPr lang="fr-FR" dirty="0"/>
              <a:t>À quoi sert traditionnellement la figure de proue ?</a:t>
            </a:r>
          </a:p>
          <a:p>
            <a:r>
              <a:rPr lang="fr-FR" dirty="0"/>
              <a:t>Qui est Proserpine ?</a:t>
            </a:r>
          </a:p>
          <a:p>
            <a:r>
              <a:rPr lang="fr-FR" u="sng" dirty="0"/>
              <a:t>Questions à Sacha :</a:t>
            </a:r>
          </a:p>
          <a:p>
            <a:r>
              <a:rPr lang="fr-FR" dirty="0"/>
              <a:t>Qu’a-t-il de « mieux », ce casque ?</a:t>
            </a:r>
          </a:p>
          <a:p>
            <a:r>
              <a:rPr lang="fr-FR" dirty="0"/>
              <a:t>Quels indices te font dire qu’elles pleurent et paniquent ?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B7FD13-D2BE-4748-80B8-6D05B5729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16" y="745171"/>
            <a:ext cx="7203284" cy="5411543"/>
          </a:xfrm>
          <a:prstGeom prst="rect">
            <a:avLst/>
          </a:prstGeom>
        </p:spPr>
      </p:pic>
      <p:pic>
        <p:nvPicPr>
          <p:cNvPr id="3" name="Constantin Sirènes">
            <a:hlinkClick r:id="" action="ppaction://media"/>
            <a:extLst>
              <a:ext uri="{FF2B5EF4-FFF2-40B4-BE49-F238E27FC236}">
                <a16:creationId xmlns:a16="http://schemas.microsoft.com/office/drawing/2014/main" id="{77529EFA-E816-4847-BFE5-91C04D68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5012" y="2195286"/>
            <a:ext cx="609600" cy="609600"/>
          </a:xfrm>
          <a:prstGeom prst="rect">
            <a:avLst/>
          </a:prstGeom>
        </p:spPr>
      </p:pic>
      <p:pic>
        <p:nvPicPr>
          <p:cNvPr id="6" name="Nouvel enregistrement">
            <a:hlinkClick r:id="" action="ppaction://media"/>
            <a:extLst>
              <a:ext uri="{FF2B5EF4-FFF2-40B4-BE49-F238E27FC236}">
                <a16:creationId xmlns:a16="http://schemas.microsoft.com/office/drawing/2014/main" id="{6ACDD3FB-2BCF-40AE-9375-4FCCC3621E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9100" y="499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3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42A33-1CE1-4669-BA8F-3A99B7C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61126" cy="1600200"/>
          </a:xfrm>
        </p:spPr>
        <p:txBody>
          <a:bodyPr anchor="t">
            <a:normAutofit fontScale="90000"/>
          </a:bodyPr>
          <a:lstStyle/>
          <a:p>
            <a:r>
              <a:rPr lang="fr-FR" dirty="0"/>
              <a:t>N° 21 </a:t>
            </a:r>
            <a:r>
              <a:rPr lang="fr-FR" i="1" dirty="0" err="1">
                <a:solidFill>
                  <a:schemeClr val="accent6"/>
                </a:solidFill>
              </a:rPr>
              <a:t>Ylona</a:t>
            </a:r>
            <a:r>
              <a:rPr lang="fr-FR" i="1" dirty="0">
                <a:solidFill>
                  <a:schemeClr val="accent6"/>
                </a:solidFill>
              </a:rPr>
              <a:t> </a:t>
            </a:r>
            <a:r>
              <a:rPr lang="fr-FR" i="1" dirty="0">
                <a:solidFill>
                  <a:schemeClr val="accent1"/>
                </a:solidFill>
              </a:rPr>
              <a:t>&amp; Margot</a:t>
            </a:r>
            <a:br>
              <a:rPr lang="fr-FR" dirty="0"/>
            </a:br>
            <a:r>
              <a:rPr lang="fr-FR" dirty="0"/>
              <a:t>John William WATERHOUSE,</a:t>
            </a:r>
            <a:br>
              <a:rPr lang="fr-FR" dirty="0"/>
            </a:br>
            <a:r>
              <a:rPr lang="fr-FR" i="1" dirty="0" err="1"/>
              <a:t>Mermaid</a:t>
            </a:r>
            <a:endParaRPr lang="fr-FR" i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44A3B7-2A33-4189-A5BB-452527D00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u="sng" dirty="0"/>
              <a:t>Questions à </a:t>
            </a:r>
            <a:r>
              <a:rPr lang="fr-FR" u="sng" dirty="0" err="1"/>
              <a:t>Ylona</a:t>
            </a:r>
            <a:r>
              <a:rPr lang="fr-FR" u="sng" dirty="0"/>
              <a:t> :</a:t>
            </a:r>
          </a:p>
          <a:p>
            <a:r>
              <a:rPr lang="fr-FR" dirty="0"/>
              <a:t>Décris son geste</a:t>
            </a:r>
          </a:p>
          <a:p>
            <a:r>
              <a:rPr lang="fr-FR" dirty="0"/>
              <a:t>Objet en face d’elle ? </a:t>
            </a:r>
          </a:p>
          <a:p>
            <a:r>
              <a:rPr lang="fr-FR" dirty="0"/>
              <a:t>Que symbolisent les points de clarté ?</a:t>
            </a:r>
          </a:p>
          <a:p>
            <a:r>
              <a:rPr lang="fr-FR" dirty="0"/>
              <a:t>Quelle source d’inspiration ?</a:t>
            </a:r>
          </a:p>
          <a:p>
            <a:r>
              <a:rPr lang="fr-FR" u="sng" dirty="0"/>
              <a:t>Questions à Margot :</a:t>
            </a:r>
          </a:p>
          <a:p>
            <a:r>
              <a:rPr lang="fr-FR" dirty="0"/>
              <a:t>De quelle matière est recouvert l’intérieur des coquillages ? </a:t>
            </a:r>
            <a:r>
              <a:rPr lang="fr-FR" dirty="0">
                <a:solidFill>
                  <a:schemeClr val="accent6"/>
                </a:solidFill>
              </a:rPr>
              <a:t>de nacre.</a:t>
            </a:r>
          </a:p>
          <a:p>
            <a:r>
              <a:rPr lang="fr-FR" dirty="0"/>
              <a:t>Comment étaient les sirènes d’Homère ? </a:t>
            </a:r>
          </a:p>
          <a:p>
            <a:r>
              <a:rPr lang="fr-FR" dirty="0">
                <a:solidFill>
                  <a:schemeClr val="accent6"/>
                </a:solidFill>
              </a:rPr>
              <a:t>Je change la source : et selon la légende de la Loreley les sirènes étaient des créatures magnifiques. 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AAC356-D27B-4C7A-A198-886BE8F2A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80" y="-1"/>
            <a:ext cx="4895019" cy="7052917"/>
          </a:xfrm>
          <a:prstGeom prst="rect">
            <a:avLst/>
          </a:prstGeom>
        </p:spPr>
      </p:pic>
      <p:pic>
        <p:nvPicPr>
          <p:cNvPr id="3" name="Vocal 001">
            <a:hlinkClick r:id="" action="ppaction://media"/>
            <a:extLst>
              <a:ext uri="{FF2B5EF4-FFF2-40B4-BE49-F238E27FC236}">
                <a16:creationId xmlns:a16="http://schemas.microsoft.com/office/drawing/2014/main" id="{E21846A2-DA9D-4FB1-8EA5-830D71246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4478" y="2195286"/>
            <a:ext cx="609600" cy="609600"/>
          </a:xfrm>
          <a:prstGeom prst="rect">
            <a:avLst/>
          </a:prstGeom>
        </p:spPr>
      </p:pic>
      <p:pic>
        <p:nvPicPr>
          <p:cNvPr id="8" name="Margot">
            <a:hlinkClick r:id="" action="ppaction://media"/>
            <a:extLst>
              <a:ext uri="{FF2B5EF4-FFF2-40B4-BE49-F238E27FC236}">
                <a16:creationId xmlns:a16="http://schemas.microsoft.com/office/drawing/2014/main" id="{94DF8810-A9FF-4B3D-869D-A5797348E2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7873" y="3963194"/>
            <a:ext cx="609600" cy="609600"/>
          </a:xfrm>
          <a:prstGeom prst="rect">
            <a:avLst/>
          </a:prstGeom>
        </p:spPr>
      </p:pic>
      <p:pic>
        <p:nvPicPr>
          <p:cNvPr id="2050" name="Picture 2" descr="Sirènes">
            <a:extLst>
              <a:ext uri="{FF2B5EF4-FFF2-40B4-BE49-F238E27FC236}">
                <a16:creationId xmlns:a16="http://schemas.microsoft.com/office/drawing/2014/main" id="{711A783C-8EBF-4FAD-A6EC-155BEC51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652713"/>
            <a:ext cx="15525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8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7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42A33-1CE1-4669-BA8F-3A99B7C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719183" cy="1600200"/>
          </a:xfrm>
        </p:spPr>
        <p:txBody>
          <a:bodyPr anchor="t">
            <a:normAutofit fontScale="90000"/>
          </a:bodyPr>
          <a:lstStyle/>
          <a:p>
            <a:r>
              <a:rPr lang="fr-FR" dirty="0"/>
              <a:t>N° 22 </a:t>
            </a:r>
            <a:r>
              <a:rPr lang="fr-FR" i="1" dirty="0">
                <a:solidFill>
                  <a:schemeClr val="accent6"/>
                </a:solidFill>
              </a:rPr>
              <a:t>Angelina</a:t>
            </a:r>
            <a:r>
              <a:rPr lang="fr-FR" i="1" dirty="0">
                <a:solidFill>
                  <a:schemeClr val="accent1"/>
                </a:solidFill>
              </a:rPr>
              <a:t> &amp; Clément</a:t>
            </a:r>
            <a:br>
              <a:rPr lang="fr-FR" dirty="0"/>
            </a:br>
            <a:r>
              <a:rPr lang="fr-FR" dirty="0"/>
              <a:t>John William WATERHOUSE, </a:t>
            </a:r>
            <a:br>
              <a:rPr lang="fr-FR" dirty="0"/>
            </a:br>
            <a:r>
              <a:rPr lang="fr-FR" i="1" dirty="0"/>
              <a:t>The </a:t>
            </a:r>
            <a:r>
              <a:rPr lang="fr-FR" i="1" dirty="0" err="1"/>
              <a:t>Siren</a:t>
            </a:r>
            <a:r>
              <a:rPr lang="fr-FR" i="1" dirty="0"/>
              <a:t> </a:t>
            </a:r>
            <a:r>
              <a:rPr lang="fr-FR" dirty="0"/>
              <a:t>1900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44A3B7-2A33-4189-A5BB-452527D00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u="sng" dirty="0"/>
              <a:t>Questions à Clément :</a:t>
            </a:r>
          </a:p>
          <a:p>
            <a:r>
              <a:rPr lang="fr-FR" dirty="0"/>
              <a:t>Comment vois-tu que l’homme est envouté ?</a:t>
            </a:r>
          </a:p>
          <a:p>
            <a:r>
              <a:rPr lang="fr-FR" dirty="0"/>
              <a:t>Analyse la position du corps de la femme.</a:t>
            </a:r>
          </a:p>
          <a:p>
            <a:r>
              <a:rPr lang="fr-FR" dirty="0"/>
              <a:t>Dans quelle œuvre la sirène joue-t-elle de la lyre pour envouter les hommes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08A00B-830C-487C-88A5-AF47A08A9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30" y="0"/>
            <a:ext cx="4903470" cy="6858000"/>
          </a:xfrm>
          <a:prstGeom prst="rect">
            <a:avLst/>
          </a:prstGeom>
        </p:spPr>
      </p:pic>
      <p:pic>
        <p:nvPicPr>
          <p:cNvPr id="3" name="John Williams Waterhouse 3">
            <a:hlinkClick r:id="" action="ppaction://media"/>
            <a:extLst>
              <a:ext uri="{FF2B5EF4-FFF2-40B4-BE49-F238E27FC236}">
                <a16:creationId xmlns:a16="http://schemas.microsoft.com/office/drawing/2014/main" id="{8FB17601-D086-4641-87FC-643D1BC66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6713" y="2525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07726E-8ADE-4175-827A-08E60FF4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3716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N° 23 </a:t>
            </a:r>
            <a:r>
              <a:rPr lang="en-US" i="1" dirty="0">
                <a:solidFill>
                  <a:schemeClr val="accent1"/>
                </a:solidFill>
              </a:rPr>
              <a:t>Elliot</a:t>
            </a:r>
            <a:br>
              <a:rPr lang="en-US" dirty="0"/>
            </a:br>
            <a:r>
              <a:rPr lang="en-US" dirty="0"/>
              <a:t>John William WATERHOUSE,</a:t>
            </a:r>
            <a:br>
              <a:rPr lang="en-US" dirty="0"/>
            </a:br>
            <a:r>
              <a:rPr lang="en-US" i="1" dirty="0"/>
              <a:t>study mermaid </a:t>
            </a:r>
            <a:r>
              <a:rPr lang="en-US" dirty="0"/>
              <a:t>1892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59F918-D64D-4C3D-9A35-2CCE25E43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7065962" cy="4495800"/>
          </a:xfrm>
        </p:spPr>
        <p:txBody>
          <a:bodyPr>
            <a:normAutofit/>
          </a:bodyPr>
          <a:lstStyle/>
          <a:p>
            <a:r>
              <a:rPr lang="fr-FR" strike="sngStrike" dirty="0" err="1"/>
              <a:t>Study</a:t>
            </a:r>
            <a:r>
              <a:rPr lang="fr-FR" strike="sngStrike" dirty="0"/>
              <a:t> </a:t>
            </a:r>
            <a:r>
              <a:rPr lang="fr-FR" dirty="0" err="1"/>
              <a:t>mermaid</a:t>
            </a:r>
            <a:r>
              <a:rPr lang="fr-FR" dirty="0"/>
              <a:t> est une Peinture sur huile, de hauteur : 96,5 cm, de largeur : 66,6 cm, Son auteur est John William Waterhouse, elle a été réalisée en 1892 ; C’est une peinture mythologique, la sirène en est le thème ; En premier plan, il y a des rochers et de l’eau ; ces éléments sont bleu foncés, gris foncés et verts ; on voit des reflets dans l’eau En deuxième plan, il y a une belle sirène, le haut de son corps est une femme, le bas de son corps est une queue de poisson gris foncée, elle a de longs cheveux roux, elle passe un peigne et une main dedans, elle est assise sur sa queue enroulée. En troisième plan, il y a la mer joliment bleue avec de petites vagues ; Au fond le ciel est un peu blanc. Je trouve cette scène paisible, le peintre s’est inspiré de la littérature et de la mythologie</a:t>
            </a:r>
          </a:p>
          <a:p>
            <a:r>
              <a:rPr lang="fr-FR" u="sng" dirty="0"/>
              <a:t>Question à Elliot :</a:t>
            </a:r>
          </a:p>
          <a:p>
            <a:r>
              <a:rPr lang="fr-FR" dirty="0"/>
              <a:t>Décrire la technique.</a:t>
            </a:r>
          </a:p>
          <a:p>
            <a:r>
              <a:rPr lang="fr-FR" dirty="0"/>
              <a:t>Quel lien entre cette « </a:t>
            </a:r>
            <a:r>
              <a:rPr lang="fr-FR" dirty="0" err="1"/>
              <a:t>study</a:t>
            </a:r>
            <a:r>
              <a:rPr lang="fr-FR" dirty="0"/>
              <a:t> » et la « </a:t>
            </a:r>
            <a:r>
              <a:rPr lang="fr-FR" dirty="0" err="1"/>
              <a:t>Mermaid</a:t>
            </a:r>
            <a:r>
              <a:rPr lang="fr-FR" dirty="0"/>
              <a:t> » de 1900 (image n° 21) ?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613832-56E1-429C-BCBA-980392773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29" y="0"/>
            <a:ext cx="3820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9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42A33-1CE1-4669-BA8F-3A99B7C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457200"/>
            <a:ext cx="5256212" cy="1600200"/>
          </a:xfrm>
        </p:spPr>
        <p:txBody>
          <a:bodyPr anchor="t">
            <a:normAutofit/>
          </a:bodyPr>
          <a:lstStyle/>
          <a:p>
            <a:r>
              <a:rPr lang="fr-FR" dirty="0"/>
              <a:t>N° 24 </a:t>
            </a:r>
            <a:r>
              <a:rPr lang="fr-FR" i="1" dirty="0">
                <a:solidFill>
                  <a:schemeClr val="accent1"/>
                </a:solidFill>
              </a:rPr>
              <a:t>Sara</a:t>
            </a:r>
            <a:br>
              <a:rPr lang="fr-FR" dirty="0"/>
            </a:br>
            <a:r>
              <a:rPr lang="fr-FR" dirty="0"/>
              <a:t>John William WATERHOUSE </a:t>
            </a:r>
            <a:br>
              <a:rPr lang="fr-FR" dirty="0"/>
            </a:br>
            <a:r>
              <a:rPr lang="fr-FR" i="1" dirty="0"/>
              <a:t>Ulysse et les sirènes </a:t>
            </a:r>
            <a:r>
              <a:rPr lang="fr-FR" dirty="0"/>
              <a:t>1891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44A3B7-2A33-4189-A5BB-452527D00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u="sng" dirty="0"/>
              <a:t>Questions à Sara :</a:t>
            </a:r>
          </a:p>
          <a:p>
            <a:r>
              <a:rPr lang="fr-FR" dirty="0"/>
              <a:t>Dans quelle œuvre intervient Ulysse ? Qui en est l'auteur ? </a:t>
            </a:r>
            <a:r>
              <a:rPr lang="fr-FR" u="sng" dirty="0">
                <a:solidFill>
                  <a:schemeClr val="accent6"/>
                </a:solidFill>
              </a:rPr>
              <a:t>L'odyssée</a:t>
            </a:r>
            <a:r>
              <a:rPr lang="fr-FR" dirty="0">
                <a:solidFill>
                  <a:schemeClr val="accent6"/>
                </a:solidFill>
              </a:rPr>
              <a:t> d'Homère</a:t>
            </a:r>
          </a:p>
          <a:p>
            <a:r>
              <a:rPr lang="fr-FR" dirty="0"/>
              <a:t>Comment Waterhouse met-il en valeur Ulysse ? </a:t>
            </a:r>
            <a:r>
              <a:rPr lang="fr-FR" dirty="0">
                <a:solidFill>
                  <a:schemeClr val="accent6"/>
                </a:solidFill>
              </a:rPr>
              <a:t>Au centre, isolé, </a:t>
            </a:r>
            <a:r>
              <a:rPr lang="fr-FR" dirty="0">
                <a:solidFill>
                  <a:srgbClr val="FF0000"/>
                </a:solidFill>
              </a:rPr>
              <a:t>en BLANC.</a:t>
            </a:r>
          </a:p>
          <a:p>
            <a:r>
              <a:rPr lang="fr-FR" dirty="0"/>
              <a:t>Comment es-tu arrivée à la conclusion que les sirènes sont en train d’ «attaquer» ? car </a:t>
            </a:r>
            <a:r>
              <a:rPr lang="fr-FR" dirty="0">
                <a:solidFill>
                  <a:schemeClr val="accent6"/>
                </a:solidFill>
              </a:rPr>
              <a:t>se positionnent autour, </a:t>
            </a:r>
            <a:r>
              <a:rPr lang="fr-FR" dirty="0">
                <a:solidFill>
                  <a:srgbClr val="FF0000"/>
                </a:solidFill>
              </a:rPr>
              <a:t>AILES DEPLOYEES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3CCF34-3959-4279-944D-A5B69C4C4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627472"/>
            <a:ext cx="7279268" cy="3603056"/>
          </a:xfrm>
          <a:prstGeom prst="rect">
            <a:avLst/>
          </a:prstGeom>
        </p:spPr>
      </p:pic>
      <p:pic>
        <p:nvPicPr>
          <p:cNvPr id="6" name="Voix 006">
            <a:hlinkClick r:id="" action="ppaction://media"/>
            <a:extLst>
              <a:ext uri="{FF2B5EF4-FFF2-40B4-BE49-F238E27FC236}">
                <a16:creationId xmlns:a16="http://schemas.microsoft.com/office/drawing/2014/main" id="{AE55C0D1-B761-41A5-B3E2-F394818EB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189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07726E-8ADE-4175-827A-08E60FF4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N° 27 </a:t>
            </a:r>
            <a:r>
              <a:rPr lang="en-US" i="1" dirty="0">
                <a:solidFill>
                  <a:schemeClr val="accent1"/>
                </a:solidFill>
              </a:rPr>
              <a:t>Vincenzo</a:t>
            </a:r>
            <a:br>
              <a:rPr lang="en-US" dirty="0"/>
            </a:br>
            <a:r>
              <a:rPr lang="en-US" dirty="0"/>
              <a:t>Viktor Mikhailovich VASTNETSOV </a:t>
            </a:r>
            <a:br>
              <a:rPr lang="en-US" dirty="0"/>
            </a:br>
            <a:r>
              <a:rPr lang="en-US" sz="3100" i="1" dirty="0"/>
              <a:t>The Birds of Joy and Sorrow</a:t>
            </a:r>
            <a:endParaRPr lang="fr-FR" sz="3100" i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59F918-D64D-4C3D-9A35-2CCE25E43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u="sng" dirty="0"/>
              <a:t>Questions à Vincenzo : </a:t>
            </a:r>
          </a:p>
          <a:p>
            <a:r>
              <a:rPr lang="fr-FR" dirty="0"/>
              <a:t>Qu’est ce- qu’une sirène grecque ?</a:t>
            </a:r>
          </a:p>
          <a:p>
            <a:r>
              <a:rPr lang="fr-FR" dirty="0"/>
              <a:t>Que signifie le titre ? </a:t>
            </a:r>
          </a:p>
          <a:p>
            <a:r>
              <a:rPr lang="fr-FR" dirty="0"/>
              <a:t>Décris les expressions des visages.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55CB61-EC7E-4387-AAE6-134BC58F3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57" y="1219200"/>
            <a:ext cx="7362143" cy="4173415"/>
          </a:xfrm>
          <a:prstGeom prst="rect">
            <a:avLst/>
          </a:prstGeom>
        </p:spPr>
      </p:pic>
      <p:pic>
        <p:nvPicPr>
          <p:cNvPr id="3" name="Voix 016">
            <a:hlinkClick r:id="" action="ppaction://media"/>
            <a:extLst>
              <a:ext uri="{FF2B5EF4-FFF2-40B4-BE49-F238E27FC236}">
                <a16:creationId xmlns:a16="http://schemas.microsoft.com/office/drawing/2014/main" id="{417575BE-BA55-45D0-B2DD-7329585B3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0641" y="2210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0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880</Words>
  <Application>Microsoft Office PowerPoint</Application>
  <PresentationFormat>Grand écran</PresentationFormat>
  <Paragraphs>76</Paragraphs>
  <Slides>11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N° 1 Alix Arnold BÖCKLIN,  Sirens</vt:lpstr>
      <vt:lpstr>N° 6 Baptiste Edward John POYNTER, The Siren </vt:lpstr>
      <vt:lpstr>N° 9 Louanne Gustave Adolf MOSSA La sirène repue (1905)</vt:lpstr>
      <vt:lpstr>N° 19 Constantin &amp; Sacha Johann Ulrich KRAUSS Proserpinas Compagnons transformés en sirènes 1690</vt:lpstr>
      <vt:lpstr>N° 21 Ylona &amp; Margot John William WATERHOUSE, Mermaid</vt:lpstr>
      <vt:lpstr>N° 22 Angelina &amp; Clément John William WATERHOUSE,  The Siren 1900</vt:lpstr>
      <vt:lpstr>N° 23 Elliot John William WATERHOUSE, study mermaid 1892</vt:lpstr>
      <vt:lpstr>N° 24 Sara John William WATERHOUSE  Ulysse et les sirènes 1891</vt:lpstr>
      <vt:lpstr>N° 27 Vincenzo Viktor Mikhailovich VASTNETSOV  The Birds of Joy and Sorrow</vt:lpstr>
      <vt:lpstr>Bilan de vos présentations Merci pour votre travail ! Ça fait plaisir !</vt:lpstr>
      <vt:lpstr>L’ Addition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N° 1 Alix Arnold BÖCKLIN,  Sirens</dc:title>
  <dc:creator>FAMILLES RURALES</dc:creator>
  <cp:lastModifiedBy>FAMILLES RURALES</cp:lastModifiedBy>
  <cp:revision>1</cp:revision>
  <dcterms:created xsi:type="dcterms:W3CDTF">2020-04-03T10:06:06Z</dcterms:created>
  <dcterms:modified xsi:type="dcterms:W3CDTF">2020-04-03T10:12:10Z</dcterms:modified>
</cp:coreProperties>
</file>